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14"/>
  </p:notesMasterIdLst>
  <p:sldIdLst>
    <p:sldId id="256" r:id="rId2"/>
    <p:sldId id="257" r:id="rId3"/>
    <p:sldId id="293" r:id="rId4"/>
    <p:sldId id="306" r:id="rId5"/>
    <p:sldId id="295" r:id="rId6"/>
    <p:sldId id="294" r:id="rId7"/>
    <p:sldId id="289" r:id="rId8"/>
    <p:sldId id="308" r:id="rId9"/>
    <p:sldId id="311" r:id="rId10"/>
    <p:sldId id="309" r:id="rId11"/>
    <p:sldId id="263" r:id="rId12"/>
    <p:sldId id="291" r:id="rId13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A58"/>
    <a:srgbClr val="008080"/>
    <a:srgbClr val="339933"/>
    <a:srgbClr val="9999FF"/>
    <a:srgbClr val="A4D76B"/>
    <a:srgbClr val="413254"/>
    <a:srgbClr val="523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73" d="100"/>
          <a:sy n="73" d="100"/>
        </p:scale>
        <p:origin x="1576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0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F4AF01E-B232-43CF-8E24-1BFBCA83B077}" type="datetimeFigureOut">
              <a:rPr lang="en-AU" smtClean="0"/>
              <a:pPr/>
              <a:t>20/09/2021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842B187-15EB-4911-A6C1-6A1B634B15F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366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B187-15EB-4911-A6C1-6A1B634B15F9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245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7F383-E732-4EDC-98D4-CC126564EB61}" type="slidenum">
              <a:rPr lang="en-AU" smtClean="0">
                <a:solidFill>
                  <a:prstClr val="black"/>
                </a:solidFill>
              </a:rPr>
              <a:pPr/>
              <a:t>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5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 Truckloads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B187-15EB-4911-A6C1-6A1B634B15F9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5416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~40% HOA dues paid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B187-15EB-4911-A6C1-6A1B634B15F9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52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85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PERRY PARK EAST HOA</a:t>
            </a:r>
            <a:br>
              <a:rPr lang="en-US" dirty="0"/>
            </a:br>
            <a:r>
              <a:rPr lang="en-US" dirty="0"/>
              <a:t>2015 CHIPPING SCHEDULE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SPRING JUNE 5-6</a:t>
            </a:r>
          </a:p>
          <a:p>
            <a:r>
              <a:rPr lang="en-US" dirty="0"/>
              <a:t>FALL OCTOBER 8-9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7F2D-AAF1-4854-8E1F-E4CADE4A4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38CC-4723-4069-A8B0-99195AA0B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5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7F2D-AAF1-4854-8E1F-E4CADE4A4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38CC-4723-4069-A8B0-99195AA0B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8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7F2D-AAF1-4854-8E1F-E4CADE4A4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38CC-4723-4069-A8B0-99195AA0B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1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7F2D-AAF1-4854-8E1F-E4CADE4A4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38CC-4723-4069-A8B0-99195AA0B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6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7F2D-AAF1-4854-8E1F-E4CADE4A4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38CC-4723-4069-A8B0-99195AA0B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3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7F2D-AAF1-4854-8E1F-E4CADE4A4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38CC-4723-4069-A8B0-99195AA0B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0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7F2D-AAF1-4854-8E1F-E4CADE4A4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38CC-4723-4069-A8B0-99195AA0B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7F2D-AAF1-4854-8E1F-E4CADE4A4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38CC-4723-4069-A8B0-99195AA0B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2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7F2D-AAF1-4854-8E1F-E4CADE4A4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38CC-4723-4069-A8B0-99195AA0B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8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7F2D-AAF1-4854-8E1F-E4CADE4A4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38CC-4723-4069-A8B0-99195AA0B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4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7F2D-AAF1-4854-8E1F-E4CADE4A4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38CC-4723-4069-A8B0-99195AA0B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4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47F2D-AAF1-4854-8E1F-E4CADE4A4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38CC-4723-4069-A8B0-99195AA0B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Perry Park East HOA Annual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0600"/>
            <a:ext cx="7086600" cy="165370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September 21st</a:t>
            </a:r>
          </a:p>
          <a:p>
            <a:r>
              <a:rPr lang="en-US" b="1" dirty="0">
                <a:solidFill>
                  <a:schemeClr val="bg1"/>
                </a:solidFill>
              </a:rPr>
              <a:t>7:00  PM</a:t>
            </a:r>
          </a:p>
          <a:p>
            <a:r>
              <a:rPr lang="en-US" b="1" dirty="0">
                <a:solidFill>
                  <a:schemeClr val="bg1"/>
                </a:solidFill>
              </a:rPr>
              <a:t>Bear Dance Club House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95C480-23C7-48C1-B742-2D907894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981" y="2057400"/>
            <a:ext cx="2386638" cy="27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2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B8C544-952F-4EEF-BB6C-3B35A353D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835283"/>
            <a:ext cx="7038975" cy="2324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C0763A-CC65-4C98-9702-673624907C96}"/>
              </a:ext>
            </a:extLst>
          </p:cNvPr>
          <p:cNvSpPr txBox="1"/>
          <p:nvPr/>
        </p:nvSpPr>
        <p:spPr>
          <a:xfrm>
            <a:off x="457200" y="152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       </a:t>
            </a:r>
            <a:r>
              <a:rPr lang="en-US" sz="2800" dirty="0">
                <a:solidFill>
                  <a:schemeClr val="bg1"/>
                </a:solidFill>
              </a:rPr>
              <a:t>PerryParkEast.ORG              ppehoa@yahoo.com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A8FAFD-9329-4468-80BD-50D4CA00B275}"/>
              </a:ext>
            </a:extLst>
          </p:cNvPr>
          <p:cNvSpPr txBox="1"/>
          <p:nvPr/>
        </p:nvSpPr>
        <p:spPr>
          <a:xfrm>
            <a:off x="304800" y="3319046"/>
            <a:ext cx="861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bg1"/>
                </a:solidFill>
              </a:rPr>
              <a:t>NAME</a:t>
            </a:r>
            <a:r>
              <a:rPr lang="en-US" sz="2200" dirty="0">
                <a:solidFill>
                  <a:schemeClr val="bg1"/>
                </a:solidFill>
              </a:rPr>
              <a:t>								</a:t>
            </a:r>
          </a:p>
          <a:p>
            <a:r>
              <a:rPr lang="en-US" sz="2200" dirty="0">
                <a:solidFill>
                  <a:schemeClr val="bg1"/>
                </a:solidFill>
              </a:rPr>
              <a:t>Paul Erickson				</a:t>
            </a:r>
          </a:p>
          <a:p>
            <a:r>
              <a:rPr lang="en-US" sz="2200" dirty="0">
                <a:solidFill>
                  <a:schemeClr val="bg1"/>
                </a:solidFill>
              </a:rPr>
              <a:t>John Hellickson					</a:t>
            </a:r>
          </a:p>
          <a:p>
            <a:r>
              <a:rPr lang="en-US" sz="2200" dirty="0">
                <a:solidFill>
                  <a:schemeClr val="bg1"/>
                </a:solidFill>
              </a:rPr>
              <a:t>Hank Wilcox			 </a:t>
            </a:r>
          </a:p>
          <a:p>
            <a:r>
              <a:rPr lang="en-US" sz="2200" dirty="0">
                <a:solidFill>
                  <a:schemeClr val="bg1"/>
                </a:solidFill>
              </a:rPr>
              <a:t>Doug Corley		</a:t>
            </a:r>
          </a:p>
          <a:p>
            <a:r>
              <a:rPr lang="en-US" sz="2200" dirty="0">
                <a:solidFill>
                  <a:schemeClr val="bg1"/>
                </a:solidFill>
              </a:rPr>
              <a:t>Tracy Amidon</a:t>
            </a:r>
            <a:r>
              <a:rPr lang="en-US" sz="2200" i="1" dirty="0">
                <a:solidFill>
                  <a:schemeClr val="bg1"/>
                </a:solidFill>
              </a:rPr>
              <a:t>	</a:t>
            </a:r>
            <a:r>
              <a:rPr lang="en-US" sz="2200" dirty="0">
                <a:solidFill>
                  <a:schemeClr val="bg1"/>
                </a:solidFill>
              </a:rPr>
              <a:t>		</a:t>
            </a:r>
          </a:p>
          <a:p>
            <a:r>
              <a:rPr lang="en-US" sz="2200" dirty="0">
                <a:solidFill>
                  <a:schemeClr val="bg1"/>
                </a:solidFill>
              </a:rPr>
              <a:t>Colin Condon			</a:t>
            </a:r>
          </a:p>
          <a:p>
            <a:r>
              <a:rPr lang="en-US" sz="2200" dirty="0">
                <a:solidFill>
                  <a:schemeClr val="bg1"/>
                </a:solidFill>
              </a:rPr>
              <a:t>Jon Martin			   </a:t>
            </a:r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49ABF8-5B14-4E56-B0A7-842579AD86B3}"/>
              </a:ext>
            </a:extLst>
          </p:cNvPr>
          <p:cNvSpPr txBox="1">
            <a:spLocks/>
          </p:cNvSpPr>
          <p:nvPr/>
        </p:nvSpPr>
        <p:spPr>
          <a:xfrm>
            <a:off x="1981200" y="4212738"/>
            <a:ext cx="8229600" cy="1013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We’d love your help</a:t>
            </a:r>
          </a:p>
          <a:p>
            <a:r>
              <a:rPr lang="en-US" sz="3200" dirty="0">
                <a:solidFill>
                  <a:srgbClr val="FF0000"/>
                </a:solidFill>
              </a:rPr>
              <a:t>Can we call you? </a:t>
            </a:r>
          </a:p>
        </p:txBody>
      </p:sp>
    </p:spTree>
    <p:extLst>
      <p:ext uri="{BB962C8B-B14F-4D97-AF65-F5344CB8AC3E}">
        <p14:creationId xmlns:p14="http://schemas.microsoft.com/office/powerpoint/2010/main" val="158552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52600"/>
            <a:ext cx="7886700" cy="28241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dirty="0">
                <a:solidFill>
                  <a:srgbClr val="A4D76B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Guest Speakers: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Sean Dodd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Zac Schmidt</a:t>
            </a:r>
          </a:p>
        </p:txBody>
      </p:sp>
    </p:spTree>
    <p:extLst>
      <p:ext uri="{BB962C8B-B14F-4D97-AF65-F5344CB8AC3E}">
        <p14:creationId xmlns:p14="http://schemas.microsoft.com/office/powerpoint/2010/main" val="301030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828800"/>
            <a:ext cx="7886700" cy="28241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Thank you for participating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and being a valuable member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of both our HOA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AND our community!</a:t>
            </a:r>
          </a:p>
        </p:txBody>
      </p:sp>
    </p:spTree>
    <p:extLst>
      <p:ext uri="{BB962C8B-B14F-4D97-AF65-F5344CB8AC3E}">
        <p14:creationId xmlns:p14="http://schemas.microsoft.com/office/powerpoint/2010/main" val="257486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473"/>
            <a:ext cx="6965245" cy="630218"/>
          </a:xfrm>
        </p:spPr>
        <p:txBody>
          <a:bodyPr>
            <a:noAutofit/>
          </a:bodyPr>
          <a:lstStyle/>
          <a:p>
            <a:pPr algn="l"/>
            <a:r>
              <a:rPr lang="en-US" sz="3200" u="sng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30818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</a:rPr>
              <a:t>Welcome &amp; Board Member Intros		Doug Corley</a:t>
            </a: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New Neighbor Welcome</a:t>
            </a:r>
          </a:p>
          <a:p>
            <a:r>
              <a:rPr lang="en-US" sz="2800" dirty="0">
                <a:solidFill>
                  <a:schemeClr val="bg1"/>
                </a:solidFill>
              </a:rPr>
              <a:t>Covenants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2021 Activities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Financial Report: 			John Hellickson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Guest Speakers: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Sean  Dodd	 Colo Parks &amp; Wildlife, Wildlife Officer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Zac Schmidt	 Thrive Broadband, internet access</a:t>
            </a: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Adjournment</a:t>
            </a:r>
          </a:p>
        </p:txBody>
      </p:sp>
    </p:spTree>
    <p:extLst>
      <p:ext uri="{BB962C8B-B14F-4D97-AF65-F5344CB8AC3E}">
        <p14:creationId xmlns:p14="http://schemas.microsoft.com/office/powerpoint/2010/main" val="103206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B8C544-952F-4EEF-BB6C-3B35A353D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835283"/>
            <a:ext cx="7038975" cy="2324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C0763A-CC65-4C98-9702-673624907C96}"/>
              </a:ext>
            </a:extLst>
          </p:cNvPr>
          <p:cNvSpPr txBox="1"/>
          <p:nvPr/>
        </p:nvSpPr>
        <p:spPr>
          <a:xfrm>
            <a:off x="457200" y="152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       </a:t>
            </a:r>
            <a:r>
              <a:rPr lang="en-US" sz="2800" dirty="0">
                <a:solidFill>
                  <a:schemeClr val="bg1"/>
                </a:solidFill>
              </a:rPr>
              <a:t>PerryParkEast.ORG              ppehoa@yahoo.com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A8FAFD-9329-4468-80BD-50D4CA00B275}"/>
              </a:ext>
            </a:extLst>
          </p:cNvPr>
          <p:cNvSpPr txBox="1"/>
          <p:nvPr/>
        </p:nvSpPr>
        <p:spPr>
          <a:xfrm>
            <a:off x="304800" y="3319046"/>
            <a:ext cx="861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bg1"/>
                </a:solidFill>
              </a:rPr>
              <a:t>NAME</a:t>
            </a:r>
            <a:r>
              <a:rPr lang="en-US" sz="2200" dirty="0">
                <a:solidFill>
                  <a:schemeClr val="bg1"/>
                </a:solidFill>
              </a:rPr>
              <a:t>								</a:t>
            </a:r>
          </a:p>
          <a:p>
            <a:r>
              <a:rPr lang="en-US" sz="2200" dirty="0">
                <a:solidFill>
                  <a:schemeClr val="bg1"/>
                </a:solidFill>
              </a:rPr>
              <a:t>Paul Erickson				</a:t>
            </a:r>
          </a:p>
          <a:p>
            <a:r>
              <a:rPr lang="en-US" sz="2200" dirty="0">
                <a:solidFill>
                  <a:schemeClr val="bg1"/>
                </a:solidFill>
              </a:rPr>
              <a:t>John Hellickson					</a:t>
            </a:r>
          </a:p>
          <a:p>
            <a:r>
              <a:rPr lang="en-US" sz="2200" dirty="0">
                <a:solidFill>
                  <a:schemeClr val="bg1"/>
                </a:solidFill>
              </a:rPr>
              <a:t>Hank Wilcox			 </a:t>
            </a:r>
          </a:p>
          <a:p>
            <a:r>
              <a:rPr lang="en-US" sz="2200" dirty="0">
                <a:solidFill>
                  <a:schemeClr val="bg1"/>
                </a:solidFill>
              </a:rPr>
              <a:t>Doug Corley		</a:t>
            </a:r>
          </a:p>
          <a:p>
            <a:r>
              <a:rPr lang="en-US" sz="2200" dirty="0">
                <a:solidFill>
                  <a:schemeClr val="bg1"/>
                </a:solidFill>
              </a:rPr>
              <a:t>Tracy Amidon</a:t>
            </a:r>
            <a:r>
              <a:rPr lang="en-US" sz="2200" i="1" dirty="0">
                <a:solidFill>
                  <a:schemeClr val="bg1"/>
                </a:solidFill>
              </a:rPr>
              <a:t>	</a:t>
            </a:r>
            <a:r>
              <a:rPr lang="en-US" sz="2200" dirty="0">
                <a:solidFill>
                  <a:schemeClr val="bg1"/>
                </a:solidFill>
              </a:rPr>
              <a:t>		</a:t>
            </a:r>
          </a:p>
          <a:p>
            <a:r>
              <a:rPr lang="en-US" sz="2200" dirty="0">
                <a:solidFill>
                  <a:schemeClr val="bg1"/>
                </a:solidFill>
              </a:rPr>
              <a:t>Colin Condon			</a:t>
            </a:r>
          </a:p>
          <a:p>
            <a:r>
              <a:rPr lang="en-US" sz="2200" dirty="0">
                <a:solidFill>
                  <a:schemeClr val="bg1"/>
                </a:solidFill>
              </a:rPr>
              <a:t>Jon Martin			   </a:t>
            </a:r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3400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DA461A-656E-440C-AF39-BA59B65D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>
                <a:solidFill>
                  <a:schemeClr val="bg1"/>
                </a:solidFill>
              </a:rPr>
              <a:t>HOA Overview:  Activities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0FCAA4-F1F6-44A9-8200-C36F6CA7D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CAC5E2-23D2-49BA-924C-04E1949D1E1E}"/>
              </a:ext>
            </a:extLst>
          </p:cNvPr>
          <p:cNvSpPr txBox="1">
            <a:spLocks/>
          </p:cNvSpPr>
          <p:nvPr/>
        </p:nvSpPr>
        <p:spPr>
          <a:xfrm>
            <a:off x="228600" y="1066800"/>
            <a:ext cx="8915400" cy="5257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9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900" dirty="0">
                <a:solidFill>
                  <a:schemeClr val="bg1"/>
                </a:solidFill>
              </a:rPr>
              <a:t>1. </a:t>
            </a:r>
            <a:r>
              <a:rPr lang="en-US" sz="3100" dirty="0">
                <a:solidFill>
                  <a:schemeClr val="bg1"/>
                </a:solidFill>
              </a:rPr>
              <a:t>Review CONSTRUCTION,    EXTERNAL REMODELING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00" dirty="0">
                <a:solidFill>
                  <a:schemeClr val="bg1"/>
                </a:solidFill>
              </a:rPr>
              <a:t>            (ACC – Architectural Control Committee)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00" dirty="0">
                <a:solidFill>
                  <a:schemeClr val="bg1"/>
                </a:solidFill>
              </a:rPr>
              <a:t>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00" dirty="0">
                <a:solidFill>
                  <a:schemeClr val="bg1"/>
                </a:solidFill>
              </a:rPr>
              <a:t>2.  COVENANT COMPLIANCE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00" dirty="0">
                <a:solidFill>
                  <a:schemeClr val="bg1"/>
                </a:solidFill>
              </a:rPr>
              <a:t>         (Nuisance + Dispute Resolution)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1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00" dirty="0">
                <a:solidFill>
                  <a:schemeClr val="bg1"/>
                </a:solidFill>
              </a:rPr>
              <a:t>3.  CHIPPING/SLASH PROGRAM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00" dirty="0">
                <a:solidFill>
                  <a:schemeClr val="bg1"/>
                </a:solidFill>
              </a:rPr>
              <a:t>           (Fire Mitigation)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1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00" dirty="0">
                <a:solidFill>
                  <a:schemeClr val="bg1"/>
                </a:solidFill>
              </a:rPr>
              <a:t>4.  COMMUNITY EVENTS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00" dirty="0">
                <a:solidFill>
                  <a:schemeClr val="bg1"/>
                </a:solidFill>
              </a:rPr>
              <a:t>           (BBQ picnics, Annual Meeting)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7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3C0763A-CC65-4C98-9702-673624907C96}"/>
              </a:ext>
            </a:extLst>
          </p:cNvPr>
          <p:cNvSpPr txBox="1"/>
          <p:nvPr/>
        </p:nvSpPr>
        <p:spPr>
          <a:xfrm>
            <a:off x="-152400" y="127365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    PerryParkEast.ORG              ppehoa@yahoo.com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A8FAFD-9329-4468-80BD-50D4CA00B275}"/>
              </a:ext>
            </a:extLst>
          </p:cNvPr>
          <p:cNvSpPr txBox="1"/>
          <p:nvPr/>
        </p:nvSpPr>
        <p:spPr>
          <a:xfrm>
            <a:off x="914400" y="3907998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PROTECTIVE COVENANTS	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RULES + REGULATIONS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ARCHITECTURAL CONTROL	</a:t>
            </a:r>
            <a:r>
              <a:rPr lang="en-US" dirty="0">
                <a:solidFill>
                  <a:srgbClr val="FFFF00"/>
                </a:solidFill>
              </a:rPr>
              <a:t>		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2255B6-2190-4321-9411-C272130EF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801870"/>
            <a:ext cx="6686550" cy="2171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8DD405-5335-41CF-AA09-2F1A522287A0}"/>
              </a:ext>
            </a:extLst>
          </p:cNvPr>
          <p:cNvSpPr txBox="1"/>
          <p:nvPr/>
        </p:nvSpPr>
        <p:spPr>
          <a:xfrm>
            <a:off x="5257800" y="3907998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Established POLICIES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Clarifying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External REMODEL / CHANGES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C76DA-AEE4-4E59-BAA1-9EC82D5D02F1}"/>
              </a:ext>
            </a:extLst>
          </p:cNvPr>
          <p:cNvSpPr txBox="1"/>
          <p:nvPr/>
        </p:nvSpPr>
        <p:spPr>
          <a:xfrm>
            <a:off x="1143000" y="3200400"/>
            <a:ext cx="677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WHERE ARE THE RULES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6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639762"/>
          </a:xfrm>
        </p:spPr>
        <p:txBody>
          <a:bodyPr>
            <a:noAutofit/>
          </a:bodyPr>
          <a:lstStyle/>
          <a:p>
            <a:r>
              <a:rPr lang="en-US" sz="3200" u="sng" dirty="0">
                <a:solidFill>
                  <a:schemeClr val="bg1"/>
                </a:solidFill>
              </a:rPr>
              <a:t>Covenant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57912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Lighting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Fencing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Signs</a:t>
            </a:r>
          </a:p>
          <a:p>
            <a:pPr marL="0" lv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Parking</a:t>
            </a:r>
          </a:p>
          <a:p>
            <a:pPr marL="0" lv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Out Buildings</a:t>
            </a:r>
          </a:p>
          <a:p>
            <a:pPr marL="0" lv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Animals</a:t>
            </a:r>
          </a:p>
          <a:p>
            <a:pPr marL="0" lv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Trees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Nuisances</a:t>
            </a:r>
          </a:p>
          <a:p>
            <a:pPr marL="0" lv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6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7772400" cy="1136697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bg1"/>
                </a:solidFill>
              </a:rPr>
              <a:t>Lighting Issues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6" y="2292303"/>
            <a:ext cx="43688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1" y="3377821"/>
            <a:ext cx="4640239" cy="34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0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0004A-5CBA-4530-8525-CF1450C6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54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chemeClr val="bg1"/>
                </a:solidFill>
              </a:rPr>
              <a:t>Chipping vs Hauling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869D67-8F7A-4EC4-9FDF-DBC2295D5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2" y="1295400"/>
            <a:ext cx="4368338" cy="3279371"/>
          </a:xfrm>
          <a:prstGeom prst="rect">
            <a:avLst/>
          </a:prstGeom>
        </p:spPr>
      </p:pic>
      <p:pic>
        <p:nvPicPr>
          <p:cNvPr id="1026" name="8533CB50-7F66-4D95-B0E8-6BAD0DF2CB84">
            <a:extLst>
              <a:ext uri="{FF2B5EF4-FFF2-40B4-BE49-F238E27FC236}">
                <a16:creationId xmlns:a16="http://schemas.microsoft.com/office/drawing/2014/main" id="{7A05F4FF-1A8D-4EDA-8AE6-0E9E24CB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6807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40CB3D-7D8B-4C12-A07D-10C38EBA24E4}"/>
              </a:ext>
            </a:extLst>
          </p:cNvPr>
          <p:cNvSpPr txBox="1"/>
          <p:nvPr/>
        </p:nvSpPr>
        <p:spPr>
          <a:xfrm>
            <a:off x="5791200" y="15240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M.R. Hauling Cost--$5700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EBD275-0DB5-443E-89F0-E63B9606F7E1}"/>
              </a:ext>
            </a:extLst>
          </p:cNvPr>
          <p:cNvCxnSpPr>
            <a:cxnSpLocks/>
          </p:cNvCxnSpPr>
          <p:nvPr/>
        </p:nvCxnSpPr>
        <p:spPr>
          <a:xfrm>
            <a:off x="6705600" y="2478107"/>
            <a:ext cx="0" cy="950893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EE92598-B49D-48D2-8A49-795555304C2E}"/>
              </a:ext>
            </a:extLst>
          </p:cNvPr>
          <p:cNvSpPr txBox="1"/>
          <p:nvPr/>
        </p:nvSpPr>
        <p:spPr>
          <a:xfrm>
            <a:off x="723901" y="5387594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Chipping Cost(spring and fall)--$1900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C40EE5-CC58-428C-8EF3-E7CC1DD6BDD8}"/>
              </a:ext>
            </a:extLst>
          </p:cNvPr>
          <p:cNvCxnSpPr>
            <a:cxnSpLocks/>
          </p:cNvCxnSpPr>
          <p:nvPr/>
        </p:nvCxnSpPr>
        <p:spPr>
          <a:xfrm flipV="1">
            <a:off x="1447800" y="4574772"/>
            <a:ext cx="0" cy="812822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97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0004A-5CBA-4530-8525-CF1450C6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chemeClr val="bg1"/>
                </a:solidFill>
              </a:rPr>
              <a:t>2021 PPE HOA Financials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B4858F-2B5A-4744-B89D-42D96CE00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4834" y="3352800"/>
            <a:ext cx="76962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2021 HOA Dues Collected:		$ 3,350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</a:rPr>
              <a:t>Key Difference 2019 vs 2021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Hauling Costs				($ 5,700)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Extra Charges Collected - Large Piles	+$ 1,060</a:t>
            </a:r>
          </a:p>
          <a:p>
            <a:pPr marL="114300" indent="0"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bg1"/>
                </a:solidFill>
              </a:rPr>
              <a:t>	         </a:t>
            </a:r>
            <a:r>
              <a:rPr lang="en-US" u="sng" dirty="0">
                <a:solidFill>
                  <a:schemeClr val="bg1"/>
                </a:solidFill>
              </a:rPr>
              <a:t>Chip vs Haul</a:t>
            </a:r>
            <a:r>
              <a:rPr lang="en-US" dirty="0">
                <a:solidFill>
                  <a:schemeClr val="bg1"/>
                </a:solidFill>
              </a:rPr>
              <a:t>	  =    </a:t>
            </a:r>
            <a:r>
              <a:rPr lang="en-US" u="sng" dirty="0">
                <a:solidFill>
                  <a:schemeClr val="bg1"/>
                </a:solidFill>
              </a:rPr>
              <a:t>($2,740)</a:t>
            </a:r>
          </a:p>
        </p:txBody>
      </p: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E83F41F4-553F-3345-AEE2-B0EE89BF6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221513"/>
              </p:ext>
            </p:extLst>
          </p:nvPr>
        </p:nvGraphicFramePr>
        <p:xfrm>
          <a:off x="609600" y="1143000"/>
          <a:ext cx="8077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1264355645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323992492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1717122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April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September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348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Checking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   5,125.68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   3,644.94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346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$ 17,089.79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$ 15,347.53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079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$ 22,215.47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$ 18,992.47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05566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66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8746</TotalTime>
  <Words>410</Words>
  <Application>Microsoft Office PowerPoint</Application>
  <PresentationFormat>On-screen Show (4:3)</PresentationFormat>
  <Paragraphs>108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Levenim MT</vt:lpstr>
      <vt:lpstr>Office Theme</vt:lpstr>
      <vt:lpstr>Perry Park East HOA Annual Meeting</vt:lpstr>
      <vt:lpstr>Agenda</vt:lpstr>
      <vt:lpstr>PowerPoint Presentation</vt:lpstr>
      <vt:lpstr>HOA Overview:  Activities</vt:lpstr>
      <vt:lpstr>PowerPoint Presentation</vt:lpstr>
      <vt:lpstr>Covenant Compliance</vt:lpstr>
      <vt:lpstr>Lighting Issues </vt:lpstr>
      <vt:lpstr>Chipping vs Hauling</vt:lpstr>
      <vt:lpstr>2021 PPE HOA Financials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Perry Park East HOA Annual Meeting</dc:title>
  <dc:creator>Reed Elsevier</dc:creator>
  <cp:lastModifiedBy>Amidon, Tracy C. (LNG-HBE)</cp:lastModifiedBy>
  <cp:revision>169</cp:revision>
  <cp:lastPrinted>2016-03-15T21:24:30Z</cp:lastPrinted>
  <dcterms:created xsi:type="dcterms:W3CDTF">2015-03-16T01:51:48Z</dcterms:created>
  <dcterms:modified xsi:type="dcterms:W3CDTF">2021-09-21T02:00:39Z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49ac42a-3eb4-4074-b885-aea26bd6241e_Enabled">
    <vt:lpwstr>True</vt:lpwstr>
  </property>
  <property fmtid="{D5CDD505-2E9C-101B-9397-08002B2CF9AE}" pid="3" name="MSIP_Label_549ac42a-3eb4-4074-b885-aea26bd6241e_SiteId">
    <vt:lpwstr>9274ee3f-9425-4109-a27f-9fb15c10675d</vt:lpwstr>
  </property>
  <property fmtid="{D5CDD505-2E9C-101B-9397-08002B2CF9AE}" pid="4" name="MSIP_Label_549ac42a-3eb4-4074-b885-aea26bd6241e_Owner">
    <vt:lpwstr>CobbTL@legal.regn.net</vt:lpwstr>
  </property>
  <property fmtid="{D5CDD505-2E9C-101B-9397-08002B2CF9AE}" pid="5" name="MSIP_Label_549ac42a-3eb4-4074-b885-aea26bd6241e_SetDate">
    <vt:lpwstr>2021-09-19T21:57:47.1589594Z</vt:lpwstr>
  </property>
  <property fmtid="{D5CDD505-2E9C-101B-9397-08002B2CF9AE}" pid="6" name="MSIP_Label_549ac42a-3eb4-4074-b885-aea26bd6241e_Name">
    <vt:lpwstr>General Business</vt:lpwstr>
  </property>
  <property fmtid="{D5CDD505-2E9C-101B-9397-08002B2CF9AE}" pid="7" name="MSIP_Label_549ac42a-3eb4-4074-b885-aea26bd6241e_Application">
    <vt:lpwstr>Microsoft Azure Information Protection</vt:lpwstr>
  </property>
  <property fmtid="{D5CDD505-2E9C-101B-9397-08002B2CF9AE}" pid="8" name="MSIP_Label_549ac42a-3eb4-4074-b885-aea26bd6241e_ActionId">
    <vt:lpwstr>0dcbd1b9-e166-4962-b6d4-437bc0efdcee</vt:lpwstr>
  </property>
  <property fmtid="{D5CDD505-2E9C-101B-9397-08002B2CF9AE}" pid="9" name="MSIP_Label_549ac42a-3eb4-4074-b885-aea26bd6241e_Extended_MSFT_Method">
    <vt:lpwstr>Automatic</vt:lpwstr>
  </property>
  <property fmtid="{D5CDD505-2E9C-101B-9397-08002B2CF9AE}" pid="10" name="Sensitivity">
    <vt:lpwstr>General Business</vt:lpwstr>
  </property>
</Properties>
</file>